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9" r:id="rId4"/>
    <p:sldId id="257" r:id="rId5"/>
    <p:sldId id="262" r:id="rId6"/>
    <p:sldId id="264" r:id="rId7"/>
    <p:sldId id="274" r:id="rId8"/>
    <p:sldId id="263" r:id="rId9"/>
    <p:sldId id="265" r:id="rId10"/>
    <p:sldId id="266" r:id="rId11"/>
    <p:sldId id="267" r:id="rId12"/>
    <p:sldId id="268" r:id="rId13"/>
    <p:sldId id="275" r:id="rId14"/>
    <p:sldId id="276" r:id="rId15"/>
    <p:sldId id="277" r:id="rId16"/>
    <p:sldId id="278" r:id="rId17"/>
    <p:sldId id="269" r:id="rId18"/>
    <p:sldId id="279" r:id="rId19"/>
    <p:sldId id="270" r:id="rId20"/>
    <p:sldId id="271" r:id="rId21"/>
    <p:sldId id="280" r:id="rId22"/>
    <p:sldId id="281" r:id="rId23"/>
    <p:sldId id="272" r:id="rId24"/>
    <p:sldId id="285" r:id="rId25"/>
    <p:sldId id="284" r:id="rId26"/>
  </p:sldIdLst>
  <p:sldSz cx="9144000" cy="6858000" type="screen4x3"/>
  <p:notesSz cx="6858000" cy="9144000"/>
  <p:embeddedFontLs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C86"/>
    <a:srgbClr val="FDE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80D85-C751-429B-8F52-24C4566B0471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A6AA2-8A7B-4D26-A350-B1FC2041C0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02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A6AA2-8A7B-4D26-A350-B1FC2041C03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88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rezentacje_wzorce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rezentacje_wzorce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Prostokąt zaokrąglony 10"/>
          <p:cNvSpPr/>
          <p:nvPr userDrawn="1"/>
        </p:nvSpPr>
        <p:spPr>
          <a:xfrm>
            <a:off x="251520" y="404664"/>
            <a:ext cx="8208912" cy="648072"/>
          </a:xfrm>
          <a:prstGeom prst="roundRect">
            <a:avLst/>
          </a:prstGeom>
          <a:gradFill flip="none" rotWithShape="1">
            <a:gsLst>
              <a:gs pos="0">
                <a:srgbClr val="FCBC86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 userDrawn="1"/>
        </p:nvSpPr>
        <p:spPr>
          <a:xfrm>
            <a:off x="395536" y="1628800"/>
            <a:ext cx="7128792" cy="4464496"/>
          </a:xfrm>
          <a:prstGeom prst="roundRect">
            <a:avLst/>
          </a:prstGeom>
          <a:gradFill flip="none" rotWithShape="1">
            <a:gsLst>
              <a:gs pos="0">
                <a:srgbClr val="FCBC86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3568" y="1700807"/>
            <a:ext cx="6696744" cy="43204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Prostokąt zaokrąglony 11"/>
          <p:cNvSpPr/>
          <p:nvPr userDrawn="1"/>
        </p:nvSpPr>
        <p:spPr>
          <a:xfrm>
            <a:off x="251520" y="1094301"/>
            <a:ext cx="8208912" cy="360040"/>
          </a:xfrm>
          <a:prstGeom prst="roundRect">
            <a:avLst/>
          </a:prstGeom>
          <a:gradFill flip="none" rotWithShape="1">
            <a:gsLst>
              <a:gs pos="0">
                <a:srgbClr val="FCBC86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504056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0"/>
          </p:nvPr>
        </p:nvSpPr>
        <p:spPr>
          <a:xfrm>
            <a:off x="395288" y="1125538"/>
            <a:ext cx="5905500" cy="28733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rezentacje_wzorce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Prostokąt zaokrąglony 10"/>
          <p:cNvSpPr/>
          <p:nvPr userDrawn="1"/>
        </p:nvSpPr>
        <p:spPr>
          <a:xfrm>
            <a:off x="251520" y="404664"/>
            <a:ext cx="8208912" cy="648072"/>
          </a:xfrm>
          <a:prstGeom prst="roundRect">
            <a:avLst/>
          </a:prstGeom>
          <a:gradFill flip="none" rotWithShape="1">
            <a:gsLst>
              <a:gs pos="0">
                <a:srgbClr val="FCBC86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504056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Prostokąt zaokrąglony 7"/>
          <p:cNvSpPr/>
          <p:nvPr userDrawn="1"/>
        </p:nvSpPr>
        <p:spPr>
          <a:xfrm>
            <a:off x="395536" y="1340768"/>
            <a:ext cx="7128792" cy="4752528"/>
          </a:xfrm>
          <a:prstGeom prst="roundRect">
            <a:avLst/>
          </a:prstGeom>
          <a:gradFill flip="none" rotWithShape="1">
            <a:gsLst>
              <a:gs pos="0">
                <a:srgbClr val="FCBC86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3568" y="1484785"/>
            <a:ext cx="6624736" cy="45365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rezentacje_wzorce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Prostokąt zaokrąglony 10"/>
          <p:cNvSpPr/>
          <p:nvPr userDrawn="1"/>
        </p:nvSpPr>
        <p:spPr>
          <a:xfrm>
            <a:off x="251520" y="404664"/>
            <a:ext cx="8208912" cy="648072"/>
          </a:xfrm>
          <a:prstGeom prst="roundRect">
            <a:avLst/>
          </a:prstGeom>
          <a:gradFill flip="none" rotWithShape="1">
            <a:gsLst>
              <a:gs pos="0">
                <a:srgbClr val="FCBC86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504056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3568" y="1484785"/>
            <a:ext cx="6552728" cy="45365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2012-12-03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2132856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atin typeface="Myriad Pro" pitchFamily="34" charset="0"/>
              </a:rPr>
              <a:t>Kierunki zmian przepisów </a:t>
            </a:r>
            <a:endParaRPr lang="pl-PL" sz="4400" b="1" dirty="0" smtClean="0">
              <a:latin typeface="Myriad Pro" pitchFamily="34" charset="0"/>
            </a:endParaRPr>
          </a:p>
          <a:p>
            <a:pPr algn="ctr"/>
            <a:r>
              <a:rPr lang="pl-PL" sz="4400" b="1" dirty="0" smtClean="0">
                <a:latin typeface="Myriad Pro" pitchFamily="34" charset="0"/>
              </a:rPr>
              <a:t>w </a:t>
            </a:r>
            <a:r>
              <a:rPr lang="pl-PL" sz="4400" b="1" dirty="0">
                <a:latin typeface="Myriad Pro" pitchFamily="34" charset="0"/>
              </a:rPr>
              <a:t>zakresie oznakowania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4938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pionowe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6" name="Obraz 1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15" y="2276872"/>
            <a:ext cx="1844298" cy="23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919" descr="zamek błyskawic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11278" r="6039" b="9811"/>
          <a:stretch>
            <a:fillRect/>
          </a:stretch>
        </p:blipFill>
        <p:spPr bwMode="auto">
          <a:xfrm>
            <a:off x="4541168" y="2276872"/>
            <a:ext cx="1837057" cy="23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675464" y="4950460"/>
            <a:ext cx="295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8000"/>
                </a:solidFill>
              </a:rPr>
              <a:t> </a:t>
            </a:r>
            <a:r>
              <a:rPr lang="pl-PL" b="1" dirty="0"/>
              <a:t>Znaki D-56 „jazda na suwak”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pionowe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6" name="Obraz 4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41" y="2200848"/>
            <a:ext cx="2206890" cy="21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39552" y="4584010"/>
            <a:ext cx="3021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/>
              <a:t>Znaki  F-1a „granica państwa”</a:t>
            </a:r>
            <a:endParaRPr lang="pl-PL" b="1" dirty="0"/>
          </a:p>
        </p:txBody>
      </p:sp>
      <p:pic>
        <p:nvPicPr>
          <p:cNvPr id="7" name="Obraz 958" descr="DOC220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5" t="8766" r="3253" b="73369"/>
          <a:stretch>
            <a:fillRect/>
          </a:stretch>
        </p:blipFill>
        <p:spPr bwMode="auto">
          <a:xfrm>
            <a:off x="3561020" y="2204864"/>
            <a:ext cx="2626276" cy="134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959" descr="DOC220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9" t="55673" r="3253" b="27884"/>
          <a:stretch>
            <a:fillRect/>
          </a:stretch>
        </p:blipFill>
        <p:spPr bwMode="auto">
          <a:xfrm>
            <a:off x="6565541" y="2315172"/>
            <a:ext cx="2115066" cy="12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040426" y="3861048"/>
            <a:ext cx="429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Przykłady </a:t>
            </a:r>
            <a:r>
              <a:rPr lang="pl-PL" b="1" dirty="0"/>
              <a:t>znaku F-10 dla rond turbinowych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poziome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Ograniczenie ilości znaków poziomych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1587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Zmiana </a:t>
            </a: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szerokości linii krawędziowych oznakowania poziomego z 0,24 do 0,12m, na drogach jednojezdniowych. </a:t>
            </a:r>
            <a:endParaRPr lang="pl-PL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587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Rezygnacja </a:t>
            </a: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z linii podwójnej ciągłej P-4, i zastąpienie jej linią pojedynczą ciągłą M-2. </a:t>
            </a:r>
            <a:endParaRPr lang="pl-PL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587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Rezygnacja </a:t>
            </a: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z linii ostrzegawczej P-6 i zastąpienie jej linią przerywaną ostrzegawczą ze strzałką. </a:t>
            </a:r>
            <a:endParaRPr lang="pl-PL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>
              <a:solidFill>
                <a:srgbClr val="000000"/>
              </a:solidFill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50668" y="3226197"/>
            <a:ext cx="127793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poziome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Zmiana </a:t>
            </a: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symbolu oznaczenia linii w oznakowaniu poziomym z „P” na „M” (zmiana ma na celu odróżnienie symbolu linii dotychczas stosowanych od nowowprowadzonych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  <a:p>
            <a:pPr marL="1587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Wprowadzono </a:t>
            </a: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zmiany w zakresie stosowania powierzchni wyłączonych z ruchu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1587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1587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r="23293"/>
          <a:stretch/>
        </p:blipFill>
        <p:spPr bwMode="auto">
          <a:xfrm>
            <a:off x="611560" y="3592512"/>
            <a:ext cx="2187397" cy="238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5328" y="1549177"/>
            <a:ext cx="1511300" cy="541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9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poziome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285750" indent="-284163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 Dodano </a:t>
            </a: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strzałkę kierunkową w lewo i do zawracania oraz strzałki kierunkowe do oznakowania rond wielopasowych. </a:t>
            </a:r>
          </a:p>
          <a:p>
            <a:pPr marL="1587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>
              <a:solidFill>
                <a:srgbClr val="000000"/>
              </a:solidFill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36076"/>
            <a:ext cx="1944687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36076"/>
            <a:ext cx="1728787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36076"/>
            <a:ext cx="1511300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1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poziome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Wprowadzono </a:t>
            </a: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oznakowanie poziome odcinków, na których okresowo występuje mgła.</a:t>
            </a: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>
              <a:solidFill>
                <a:srgbClr val="000000"/>
              </a:solidFill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9872" y="-171397"/>
            <a:ext cx="2232247" cy="784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4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poziome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Określono </a:t>
            </a: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sposób wspólnego oznakowania przejścia dla pieszych i przejazdu dla rowerzystów. </a:t>
            </a:r>
            <a:endParaRPr lang="pl-PL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Wprowadzono </a:t>
            </a:r>
            <a:r>
              <a:rPr lang="pl-PL" dirty="0">
                <a:solidFill>
                  <a:srgbClr val="000000"/>
                </a:solidFill>
                <a:latin typeface="Calibri" pitchFamily="34" charset="0"/>
              </a:rPr>
              <a:t>zapis o dopuszczeniu na drogach innych kategorii niż krajowe stosowanie piktogramu znaków pionowych A-17 „Dzieci” i B-33 „Ograniczenie prędkości” w technologii i barwie znaków poziomych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>
              <a:solidFill>
                <a:srgbClr val="000000"/>
              </a:solidFill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6"/>
            <a:ext cx="3592463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4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Sygnalizacja świetlna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Proponowane  </a:t>
            </a:r>
            <a:r>
              <a:rPr lang="pl-PL" dirty="0"/>
              <a:t>zmiany, </a:t>
            </a:r>
            <a:r>
              <a:rPr lang="pl-PL" dirty="0" smtClean="0"/>
              <a:t>mają </a:t>
            </a:r>
            <a:r>
              <a:rPr lang="pl-PL" dirty="0"/>
              <a:t>głównie charakter porządkowy oraz </a:t>
            </a:r>
            <a:r>
              <a:rPr lang="pl-PL" dirty="0" smtClean="0"/>
              <a:t>doprecyzowują </a:t>
            </a:r>
            <a:r>
              <a:rPr lang="pl-PL" dirty="0"/>
              <a:t>obowiązujące przepisy.</a:t>
            </a:r>
          </a:p>
          <a:p>
            <a:r>
              <a:rPr lang="pl-PL" dirty="0" smtClean="0"/>
              <a:t>Rozszerzono zakres projektu </a:t>
            </a:r>
            <a:r>
              <a:rPr lang="pl-PL" dirty="0"/>
              <a:t>sygnalizacji </a:t>
            </a:r>
            <a:r>
              <a:rPr lang="pl-PL" dirty="0" smtClean="0"/>
              <a:t>oraz wprowadzono konieczność weryfikacji </a:t>
            </a:r>
            <a:r>
              <a:rPr lang="pl-PL" dirty="0"/>
              <a:t>prawidłowości </a:t>
            </a:r>
            <a:r>
              <a:rPr lang="pl-PL" dirty="0" smtClean="0"/>
              <a:t>jej działania.</a:t>
            </a:r>
          </a:p>
          <a:p>
            <a:r>
              <a:rPr lang="pl-PL" dirty="0" smtClean="0"/>
              <a:t>Wprowadzenie zalecenia stosowania algorytmu </a:t>
            </a:r>
            <a:r>
              <a:rPr lang="pl-PL" dirty="0"/>
              <a:t>w formie schematu </a:t>
            </a:r>
            <a:r>
              <a:rPr lang="pl-PL" dirty="0" smtClean="0"/>
              <a:t>blokowego, jako </a:t>
            </a:r>
            <a:r>
              <a:rPr lang="pl-PL" dirty="0"/>
              <a:t>bardziej czytelnego i przejrzystego opisu sposobu pracy sygnalizacji.</a:t>
            </a:r>
          </a:p>
          <a:p>
            <a:r>
              <a:rPr lang="pl-PL" dirty="0"/>
              <a:t>Doprecyzowano zapisy dotyczące detektorów, </a:t>
            </a:r>
            <a:r>
              <a:rPr lang="pl-PL" dirty="0" smtClean="0"/>
              <a:t>w celu </a:t>
            </a:r>
            <a:r>
              <a:rPr lang="pl-PL" dirty="0"/>
              <a:t>usankcjonowanie detekcji wymuszonej dla rowerzystów. </a:t>
            </a:r>
            <a:endParaRPr lang="pl-PL" dirty="0" smtClean="0"/>
          </a:p>
          <a:p>
            <a:r>
              <a:rPr lang="pl-PL" dirty="0" smtClean="0"/>
              <a:t>Określona </a:t>
            </a:r>
            <a:r>
              <a:rPr lang="pl-PL" dirty="0"/>
              <a:t>została maksymalna średnica soczewki sygnału ostrzegawczego ma to na celu poprawę postrzegania tego sygnału, co niesie za sobą poprawę bezpieczeństwa pieszych.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8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Sygnalizacja świetlna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r>
              <a:rPr lang="pl-PL" dirty="0" smtClean="0"/>
              <a:t>Wprowadzono </a:t>
            </a:r>
            <a:r>
              <a:rPr lang="pl-PL" dirty="0"/>
              <a:t>dodatkowe wymagania dotyczące wyposażenia sterowników w </a:t>
            </a:r>
            <a:r>
              <a:rPr lang="pl-PL" dirty="0" smtClean="0"/>
              <a:t>układy </a:t>
            </a:r>
            <a:r>
              <a:rPr lang="pl-PL" dirty="0" err="1"/>
              <a:t>kontrolno</a:t>
            </a:r>
            <a:r>
              <a:rPr lang="pl-PL" dirty="0"/>
              <a:t> – zabezpieczające umożliwiające automatyczne zmniejszenie natężenia światła </a:t>
            </a:r>
            <a:r>
              <a:rPr lang="pl-PL" dirty="0" smtClean="0"/>
              <a:t>w </a:t>
            </a:r>
            <a:r>
              <a:rPr lang="pl-PL" dirty="0"/>
              <a:t>porze nocnej</a:t>
            </a:r>
            <a:r>
              <a:rPr lang="pl-PL" b="1" dirty="0"/>
              <a:t>. </a:t>
            </a:r>
            <a:endParaRPr lang="pl-PL" b="1" dirty="0" smtClean="0"/>
          </a:p>
          <a:p>
            <a:r>
              <a:rPr lang="pl-PL" dirty="0" smtClean="0"/>
              <a:t>Rezygnacja z wyświetlaczy </a:t>
            </a:r>
            <a:r>
              <a:rPr lang="pl-PL" dirty="0"/>
              <a:t>prędkości </a:t>
            </a:r>
            <a:r>
              <a:rPr lang="pl-PL" dirty="0" smtClean="0"/>
              <a:t>zalecanej.</a:t>
            </a:r>
            <a:endParaRPr lang="pl-PL" dirty="0"/>
          </a:p>
          <a:p>
            <a:r>
              <a:rPr lang="pl-PL" dirty="0" smtClean="0"/>
              <a:t>Wprowadzono sygnalizatory </a:t>
            </a:r>
            <a:r>
              <a:rPr lang="pl-PL" dirty="0"/>
              <a:t>akustyczne z możliwością regulacji poziomu </a:t>
            </a:r>
            <a:r>
              <a:rPr lang="pl-PL" dirty="0" smtClean="0"/>
              <a:t>głośności, </a:t>
            </a:r>
            <a:r>
              <a:rPr lang="pl-PL" dirty="0"/>
              <a:t>tak aby sygnał dźwiękowy był dostosowany do hałasu ulicznego. </a:t>
            </a:r>
            <a:endParaRPr lang="pl-PL" dirty="0" smtClean="0"/>
          </a:p>
          <a:p>
            <a:r>
              <a:rPr lang="pl-PL" dirty="0" smtClean="0"/>
              <a:t>Doprecyzowano </a:t>
            </a:r>
            <a:r>
              <a:rPr lang="pl-PL" dirty="0"/>
              <a:t>wymagania funkcjonalne dla wyświetlaczy czasu pozostałego do zmiany fazy </a:t>
            </a:r>
            <a:r>
              <a:rPr lang="pl-PL" dirty="0" smtClean="0"/>
              <a:t>ruchu.</a:t>
            </a:r>
          </a:p>
          <a:p>
            <a:r>
              <a:rPr lang="pl-PL" dirty="0" smtClean="0"/>
              <a:t>Dopuszczono </a:t>
            </a:r>
            <a:r>
              <a:rPr lang="pl-PL" dirty="0"/>
              <a:t>wydłużenie w uzasadnionych przypadkach sygnału żółtego do 4 s dla dopuszczalnej prędkości powyżej 60 km/h.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05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Urządzenia BRD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Proponowane zmiany w większości </a:t>
            </a:r>
            <a:r>
              <a:rPr lang="pl-PL" dirty="0"/>
              <a:t>polegają na wprowadzeniu rozwiązań, które w praktyce prawidłowo pełnią swoją funkcję oraz na pewnym uporządkowaniu </a:t>
            </a:r>
            <a:r>
              <a:rPr lang="pl-PL" dirty="0" smtClean="0"/>
              <a:t>istniejących zapisów, m. in:</a:t>
            </a:r>
          </a:p>
          <a:p>
            <a:pPr marL="0" indent="0">
              <a:buNone/>
            </a:pPr>
            <a:endParaRPr lang="pl-PL" sz="800" dirty="0" smtClean="0"/>
          </a:p>
          <a:p>
            <a:r>
              <a:rPr lang="pl-PL" dirty="0" smtClean="0"/>
              <a:t>wprowadzono </a:t>
            </a:r>
            <a:r>
              <a:rPr lang="pl-PL" dirty="0"/>
              <a:t>dodatkową funkcję drogowych barier ochronnych tj. funkcji separującej. </a:t>
            </a:r>
            <a:endParaRPr lang="pl-PL" dirty="0" smtClean="0"/>
          </a:p>
          <a:p>
            <a:pPr marL="0" indent="0">
              <a:buNone/>
            </a:pPr>
            <a:endParaRPr lang="pl-PL" sz="800" dirty="0" smtClean="0"/>
          </a:p>
          <a:p>
            <a:r>
              <a:rPr lang="pl-PL" dirty="0" smtClean="0"/>
              <a:t>wprowadzono słupek </a:t>
            </a:r>
            <a:r>
              <a:rPr lang="pl-PL" dirty="0"/>
              <a:t>uchylny U-25d. </a:t>
            </a:r>
            <a:endParaRPr lang="pl-PL" dirty="0" smtClean="0"/>
          </a:p>
          <a:p>
            <a:pPr marL="0" indent="0">
              <a:buNone/>
            </a:pPr>
            <a:endParaRPr lang="pl-PL" sz="800" dirty="0" smtClean="0"/>
          </a:p>
          <a:p>
            <a:r>
              <a:rPr lang="pl-PL" dirty="0"/>
              <a:t>z</a:t>
            </a:r>
            <a:r>
              <a:rPr lang="pl-PL" dirty="0" smtClean="0"/>
              <a:t>nak </a:t>
            </a:r>
            <a:r>
              <a:rPr lang="pl-PL" dirty="0"/>
              <a:t>U-1g „wilcze </a:t>
            </a:r>
            <a:r>
              <a:rPr lang="pl-PL" dirty="0" smtClean="0"/>
              <a:t>oczy”  umieszczane na </a:t>
            </a:r>
            <a:r>
              <a:rPr lang="pl-PL" dirty="0"/>
              <a:t>słupkach prowadzących U-1a lub U-1b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sz="800" dirty="0"/>
          </a:p>
          <a:p>
            <a:r>
              <a:rPr lang="pl-PL" dirty="0" smtClean="0"/>
              <a:t>Usunięto </a:t>
            </a:r>
            <a:r>
              <a:rPr lang="pl-PL" dirty="0"/>
              <a:t>urządzenia sygnalizacyjne do wskazywania prędkości </a:t>
            </a:r>
            <a:r>
              <a:rPr lang="pl-PL" dirty="0" smtClean="0"/>
              <a:t>rzeczywistej.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124744"/>
            <a:ext cx="7704856" cy="389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>
                <a:latin typeface="Verdana" pitchFamily="34" charset="0"/>
              </a:rPr>
              <a:t>Propozycje zmian do „</a:t>
            </a:r>
            <a:r>
              <a:rPr lang="pl-PL" sz="2800" b="1" dirty="0">
                <a:latin typeface="Verdana" pitchFamily="34" charset="0"/>
              </a:rPr>
              <a:t>Szczegółowych warunków technicznych dla znaków i sygnałów drogowych oraz urządzeń bezpieczeństwa ruchu drogowego i warunków ich umieszczania na drogach”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9816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Czasowa organizacja ruchu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Celem </a:t>
            </a:r>
            <a:r>
              <a:rPr lang="pl-PL" dirty="0"/>
              <a:t>wyodrębnienia nowego załącznika było wyraźne wskazanie urządzeń, które powinny być stosowane jedynie w czasowej organizacji ruchu. </a:t>
            </a:r>
            <a:endParaRPr lang="pl-PL" dirty="0" smtClean="0"/>
          </a:p>
          <a:p>
            <a:r>
              <a:rPr lang="pl-PL" dirty="0" smtClean="0"/>
              <a:t>wprowadzone </a:t>
            </a:r>
            <a:r>
              <a:rPr lang="pl-PL" dirty="0"/>
              <a:t>zostały zapisy dotyczące nowego rodzaju separatora U-25d.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3429000"/>
            <a:ext cx="312896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Czasowa organizacja ruchu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r>
              <a:rPr lang="pl-PL" dirty="0" smtClean="0"/>
              <a:t>Dodano </a:t>
            </a:r>
            <a:r>
              <a:rPr lang="pl-PL" dirty="0"/>
              <a:t>zapisy dotyczące warunków technicznych i zasad stosowania świateł ostrzegawczych, umieszczanych na jezdni lub na </a:t>
            </a:r>
            <a:r>
              <a:rPr lang="pl-PL" dirty="0" err="1"/>
              <a:t>wygrodzeniach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Przeniesione </a:t>
            </a:r>
            <a:r>
              <a:rPr lang="pl-PL" dirty="0"/>
              <a:t>zostały z załącznika o znakach pionowych tablice F-8, F-9, F-21, F-22.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804219"/>
            <a:ext cx="6048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007" y="1844824"/>
            <a:ext cx="1700540" cy="28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69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Czasowa organizacja ruchu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Wprowadzono </a:t>
            </a:r>
            <a:r>
              <a:rPr lang="pl-PL" dirty="0"/>
              <a:t>zasadę oznakowywania słupków do znaków pionowych i urządzeń </a:t>
            </a:r>
            <a:r>
              <a:rPr lang="pl-PL" dirty="0" err="1"/>
              <a:t>brd</a:t>
            </a:r>
            <a:r>
              <a:rPr lang="pl-PL" dirty="0"/>
              <a:t>, stosowanych do oznakowania czasowych organizacji </a:t>
            </a:r>
            <a:r>
              <a:rPr lang="pl-PL" dirty="0" smtClean="0"/>
              <a:t>ruchu.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38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Znaki zmiennej treści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6696744" cy="432048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ramach proponowanych zmian usunięto pkt 1.6. Znaki o zmiennej treści z załącznika nr 1 dołączając zamiast przedmiotowego punktu załącznik 5 do przedmiotowego rozporządzenia. </a:t>
            </a:r>
            <a:br>
              <a:rPr lang="pl-PL" dirty="0"/>
            </a:br>
            <a:r>
              <a:rPr lang="pl-PL" dirty="0" smtClean="0"/>
              <a:t>W stosunku do punktu 1.6 dokonano następujących zmian:</a:t>
            </a:r>
          </a:p>
          <a:p>
            <a:r>
              <a:rPr lang="pl-PL" dirty="0" smtClean="0"/>
              <a:t>Uzupełniono wstęp opisując podstawy i zakres stosowania oznakowanie o zmiennej treści.</a:t>
            </a:r>
          </a:p>
          <a:p>
            <a:r>
              <a:rPr lang="pl-PL" dirty="0" smtClean="0"/>
              <a:t>Uszczegółowiono </a:t>
            </a:r>
            <a:r>
              <a:rPr lang="pl-PL" dirty="0"/>
              <a:t>charakterystykę techniczną znaków bazując na wymogach </a:t>
            </a:r>
            <a:r>
              <a:rPr lang="pl-PL" dirty="0" smtClean="0"/>
              <a:t>normy</a:t>
            </a:r>
            <a:r>
              <a:rPr lang="pl-PL" dirty="0"/>
              <a:t> </a:t>
            </a:r>
            <a:r>
              <a:rPr lang="pl-PL" dirty="0" smtClean="0"/>
              <a:t>PN-EN 12966-1.</a:t>
            </a:r>
            <a:endParaRPr lang="pl-PL" dirty="0"/>
          </a:p>
          <a:p>
            <a:r>
              <a:rPr lang="pl-PL" dirty="0" smtClean="0"/>
              <a:t>Wprowadzono </a:t>
            </a:r>
            <a:r>
              <a:rPr lang="pl-PL" dirty="0"/>
              <a:t>określenia szczegółowe i parametry charakterystyki świetlnej </a:t>
            </a:r>
            <a:r>
              <a:rPr lang="pl-PL" dirty="0" smtClean="0"/>
              <a:t>znaków o </a:t>
            </a:r>
            <a:r>
              <a:rPr lang="pl-PL" dirty="0"/>
              <a:t>zmiennej </a:t>
            </a:r>
            <a:r>
              <a:rPr lang="pl-PL" dirty="0" smtClean="0"/>
              <a:t>treści.</a:t>
            </a:r>
            <a:endParaRPr lang="pl-PL" dirty="0"/>
          </a:p>
          <a:p>
            <a:r>
              <a:rPr lang="pl-PL" dirty="0" smtClean="0"/>
              <a:t>Dokonano </a:t>
            </a:r>
            <a:r>
              <a:rPr lang="pl-PL" dirty="0"/>
              <a:t>usystematyzowania klasyfikacji znaków o zmiennej </a:t>
            </a:r>
            <a:r>
              <a:rPr lang="pl-PL" dirty="0" smtClean="0"/>
              <a:t>treści.</a:t>
            </a:r>
            <a:r>
              <a:rPr lang="pl-PL" dirty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Znaki zmiennej treści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2204864"/>
            <a:ext cx="6696744" cy="4320481"/>
          </a:xfrm>
        </p:spPr>
        <p:txBody>
          <a:bodyPr/>
          <a:lstStyle/>
          <a:p>
            <a:r>
              <a:rPr lang="pl-PL" dirty="0" smtClean="0"/>
              <a:t>Wprowadzono </a:t>
            </a:r>
            <a:r>
              <a:rPr lang="pl-PL" dirty="0"/>
              <a:t>standaryzację stosowanego oznakowania w zależności od </a:t>
            </a:r>
            <a:r>
              <a:rPr lang="pl-PL" dirty="0" smtClean="0"/>
              <a:t>miejsca zastosowania </a:t>
            </a:r>
            <a:r>
              <a:rPr lang="pl-PL" dirty="0"/>
              <a:t>oznakowania i klasy </a:t>
            </a:r>
            <a:r>
              <a:rPr lang="pl-PL" dirty="0" smtClean="0"/>
              <a:t>drogi.</a:t>
            </a:r>
          </a:p>
          <a:p>
            <a:pPr marL="0" indent="0">
              <a:buNone/>
            </a:pPr>
            <a:endParaRPr lang="pl-PL" sz="800" dirty="0"/>
          </a:p>
          <a:p>
            <a:r>
              <a:rPr lang="pl-PL" dirty="0" smtClean="0"/>
              <a:t>Doprecyzowano </a:t>
            </a:r>
            <a:r>
              <a:rPr lang="pl-PL" dirty="0"/>
              <a:t>i uszczegółowiono pojęcie tablic tekstowych o zmiennej treści </a:t>
            </a:r>
            <a:r>
              <a:rPr lang="pl-PL" dirty="0" smtClean="0"/>
              <a:t>z </a:t>
            </a:r>
            <a:r>
              <a:rPr lang="pl-PL" dirty="0"/>
              <a:t>jednoczesnym znakiem o zmiennej treści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sz="800" dirty="0"/>
          </a:p>
          <a:p>
            <a:r>
              <a:rPr lang="pl-PL" dirty="0" smtClean="0"/>
              <a:t>Wprowadzono </a:t>
            </a:r>
            <a:r>
              <a:rPr lang="pl-PL" dirty="0"/>
              <a:t>zasady stosowania tzw. „małych liter” w uzupełniających tablicach tekstowych stosowanych łącznie ze znakami o zmiennej treści</a:t>
            </a:r>
            <a:r>
              <a:rPr lang="pl-PL" dirty="0" smtClean="0"/>
              <a:t>.</a:t>
            </a:r>
            <a:r>
              <a:rPr lang="pl-PL" dirty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0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371703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atin typeface="Myriad Pro" pitchFamily="34" charset="0"/>
              </a:rPr>
              <a:t>Dziękuję za uwagę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1396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7488832" cy="4896544"/>
          </a:xfrm>
        </p:spPr>
        <p:txBody>
          <a:bodyPr/>
          <a:lstStyle/>
          <a:p>
            <a:r>
              <a:rPr lang="pl-PL" dirty="0" smtClean="0"/>
              <a:t>Poprawa bezpieczeństwa ruchu drogowego.</a:t>
            </a:r>
          </a:p>
          <a:p>
            <a:pPr marL="0" indent="0">
              <a:buNone/>
            </a:pPr>
            <a:endParaRPr lang="pl-PL" sz="800" dirty="0" smtClean="0"/>
          </a:p>
          <a:p>
            <a:r>
              <a:rPr lang="pl-PL" dirty="0" smtClean="0"/>
              <a:t>Standaryzacja oznakowywania oraz zapewnienie jego czytelności.</a:t>
            </a:r>
          </a:p>
          <a:p>
            <a:pPr marL="0" indent="0">
              <a:buNone/>
            </a:pPr>
            <a:endParaRPr lang="pl-PL" sz="800" dirty="0" smtClean="0"/>
          </a:p>
          <a:p>
            <a:r>
              <a:rPr lang="pl-PL" dirty="0" smtClean="0"/>
              <a:t>Ujednolicenie oznakowania stosowanego w Polsce i w krajach UE.</a:t>
            </a:r>
          </a:p>
          <a:p>
            <a:pPr marL="0" indent="0">
              <a:buNone/>
            </a:pPr>
            <a:endParaRPr lang="pl-PL" sz="800" dirty="0" smtClean="0"/>
          </a:p>
          <a:p>
            <a:r>
              <a:rPr lang="pl-PL" dirty="0" smtClean="0"/>
              <a:t>Ograniczenie liczby znaków na drogach.</a:t>
            </a:r>
          </a:p>
          <a:p>
            <a:pPr marL="0" indent="0">
              <a:buNone/>
            </a:pPr>
            <a:endParaRPr lang="pl-PL" sz="800" dirty="0" smtClean="0"/>
          </a:p>
          <a:p>
            <a:r>
              <a:rPr lang="pl-PL" dirty="0" smtClean="0"/>
              <a:t>Przywrócenie zaufania kierowców do oznakowania.</a:t>
            </a:r>
          </a:p>
          <a:p>
            <a:pPr marL="0" indent="0">
              <a:buNone/>
            </a:pPr>
            <a:endParaRPr lang="pl-PL" sz="800" dirty="0" smtClean="0"/>
          </a:p>
          <a:p>
            <a:r>
              <a:rPr lang="pl-PL" dirty="0"/>
              <a:t>Proponowane zmiany zostały oparte o informacje ogłoszone przez Parlamentarny Zespół ds. Bezpieczeństwa Ruchu Drogowego dotyczące rozpoczęcia prac legislacyjnych nad przywróceniem prędkości dopuszczalnych na autostradach (do 130 km/h) i drogach ekspresowych (do 110 km/h) oraz na ujednoliceniu prędkości dopuszczalnej w obszarach zabudowanych zarówno w dzień jak i w nocy – do 50 km/h.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504056"/>
          </a:xfrm>
        </p:spPr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Główne założenia:</a:t>
            </a:r>
            <a:endParaRPr lang="pl-PL" b="1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Zrezygnowano ze znaków grupy wielkości „wielkie”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Zrezygnowano z niektórych istniejących znaków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pionowe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6" name="Picture 11" descr="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54" y="3212976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D-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212976"/>
            <a:ext cx="1439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-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5"/>
            <a:ext cx="1443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-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1443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-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14563"/>
            <a:ext cx="143986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360244" y="522920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Znak D-25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2702472" y="522920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/>
              <a:t>Znak </a:t>
            </a:r>
            <a:r>
              <a:rPr lang="pl-PL" b="1" dirty="0" smtClean="0"/>
              <a:t>D-24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5989978" y="5229200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Znak D-27 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7599017" y="2636912"/>
            <a:ext cx="114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Znak D-51</a:t>
            </a:r>
            <a:endParaRPr lang="pl-PL" b="1" dirty="0"/>
          </a:p>
        </p:txBody>
      </p:sp>
      <p:sp>
        <p:nvSpPr>
          <p:cNvPr id="14" name="Prostokąt 13"/>
          <p:cNvSpPr/>
          <p:nvPr/>
        </p:nvSpPr>
        <p:spPr>
          <a:xfrm>
            <a:off x="1129192" y="5229200"/>
            <a:ext cx="10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/>
              <a:t>Znak </a:t>
            </a:r>
            <a:r>
              <a:rPr lang="pl-PL" b="1" dirty="0" smtClean="0"/>
              <a:t>D-2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Modyfikacja istniejącego oznakowania.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pionowe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11" name="Obraz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60867"/>
            <a:ext cx="2708275" cy="1716405"/>
          </a:xfrm>
          <a:prstGeom prst="rect">
            <a:avLst/>
          </a:prstGeom>
          <a:noFill/>
        </p:spPr>
      </p:pic>
      <p:pic>
        <p:nvPicPr>
          <p:cNvPr id="12" name="Obraz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3401695" cy="1396365"/>
          </a:xfrm>
          <a:prstGeom prst="rect">
            <a:avLst/>
          </a:prstGeom>
          <a:noFill/>
        </p:spPr>
      </p:pic>
      <p:pic>
        <p:nvPicPr>
          <p:cNvPr id="13" name="Obraz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64610"/>
            <a:ext cx="1485900" cy="1946910"/>
          </a:xfrm>
          <a:prstGeom prst="rect">
            <a:avLst/>
          </a:prstGeom>
          <a:noFill/>
        </p:spPr>
      </p:pic>
      <p:pic>
        <p:nvPicPr>
          <p:cNvPr id="14" name="Obraz 3" descr="../../../../jkwiatkowska/Moje%20dokumenty/ustawy/oznakowanie_zalacznik1_pliki/145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21" y="4418133"/>
            <a:ext cx="6635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36097" y="5482383"/>
            <a:ext cx="2016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b="1" dirty="0"/>
              <a:t>Znak </a:t>
            </a:r>
            <a:r>
              <a:rPr lang="pl-PL" b="1" dirty="0" smtClean="0"/>
              <a:t>F-14a, b, c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971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pionowe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8" name="Obraz 10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2913"/>
            <a:ext cx="2105190" cy="273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2" t="13326" r="29982" b="14951"/>
          <a:stretch>
            <a:fillRect/>
          </a:stretch>
        </p:blipFill>
        <p:spPr bwMode="auto">
          <a:xfrm>
            <a:off x="1331640" y="1988840"/>
            <a:ext cx="2355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491062" y="5517232"/>
            <a:ext cx="363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/>
              <a:t>Znak D-39 „dopuszczalne prędkości”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240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pionowe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1" t="52275" r="54010" b="32027"/>
          <a:stretch>
            <a:fillRect/>
          </a:stretch>
        </p:blipFill>
        <p:spPr bwMode="auto">
          <a:xfrm>
            <a:off x="554336" y="2852936"/>
            <a:ext cx="1457026" cy="119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3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1575262" cy="121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63431" y="4653136"/>
            <a:ext cx="6044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M O D Y F I K A C J A</a:t>
            </a:r>
          </a:p>
          <a:p>
            <a:pPr algn="ctr"/>
            <a:r>
              <a:rPr lang="pl-PL" b="1" dirty="0"/>
              <a:t>Znaków na których występowała linia P-4 np. </a:t>
            </a:r>
            <a:r>
              <a:rPr lang="pl-PL" b="1" dirty="0" smtClean="0"/>
              <a:t>D-14b i F-15</a:t>
            </a:r>
            <a:endParaRPr lang="pl-PL" b="1" dirty="0"/>
          </a:p>
        </p:txBody>
      </p:sp>
      <p:pic>
        <p:nvPicPr>
          <p:cNvPr id="8" name="Obraz 1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3405"/>
            <a:ext cx="18637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9" t="51979" r="30822" b="37199"/>
          <a:stretch/>
        </p:blipFill>
        <p:spPr bwMode="auto">
          <a:xfrm>
            <a:off x="4355976" y="2997240"/>
            <a:ext cx="1894134" cy="10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Nowe znaki pionowe (przykłady):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pionowe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6" name="Obraz 3" descr="Dopravná značka E9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1698799" cy="21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_3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41" y="1735534"/>
            <a:ext cx="343376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8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yriad Pro" pitchFamily="34" charset="0"/>
              </a:rPr>
              <a:t>Zmiana „Czerwonej Księgi”</a:t>
            </a:r>
            <a:endParaRPr lang="pl-PL" b="1" dirty="0">
              <a:latin typeface="Myriad Pro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052736"/>
            <a:ext cx="8291264" cy="4320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Oznakowanie pionowe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39862" r="36290" b="27977"/>
          <a:stretch>
            <a:fillRect/>
          </a:stretch>
        </p:blipFill>
        <p:spPr bwMode="auto">
          <a:xfrm>
            <a:off x="971600" y="2173159"/>
            <a:ext cx="2040319" cy="21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11560" y="4426079"/>
            <a:ext cx="3014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Znak D-50 „zatoka awaryjna” </a:t>
            </a:r>
            <a:endParaRPr lang="pl-PL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2"/>
          <a:stretch>
            <a:fillRect/>
          </a:stretch>
        </p:blipFill>
        <p:spPr bwMode="auto">
          <a:xfrm>
            <a:off x="3779912" y="2173159"/>
            <a:ext cx="43370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779912" y="43337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/>
              <a:t>Znaki  D-54a, D-54b, D-54c</a:t>
            </a:r>
          </a:p>
          <a:p>
            <a:pPr algn="ctr"/>
            <a:r>
              <a:rPr lang="pl-PL" b="1" dirty="0"/>
              <a:t>„oznakowanie odcinków na których okresowo występuje mgła”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273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923</Words>
  <Application>Microsoft Office PowerPoint</Application>
  <PresentationFormat>Pokaz na ekranie (4:3)</PresentationFormat>
  <Paragraphs>140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Verdana</vt:lpstr>
      <vt:lpstr>Myriad Pro</vt:lpstr>
      <vt:lpstr>Calibri</vt:lpstr>
      <vt:lpstr>Motyw pakietu Office</vt:lpstr>
      <vt:lpstr>Prezentacja programu PowerPoint</vt:lpstr>
      <vt:lpstr>Prezentacja programu PowerPoint</vt:lpstr>
      <vt:lpstr>Główne założenia: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Zmiana „Czerwonej Księgi”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Poprawa czytelności i jakości oznakowania na drogach</dc:title>
  <dc:creator>mnajman</dc:creator>
  <cp:lastModifiedBy>Dziedzina Grzegorz</cp:lastModifiedBy>
  <cp:revision>43</cp:revision>
  <dcterms:created xsi:type="dcterms:W3CDTF">2012-11-20T10:17:27Z</dcterms:created>
  <dcterms:modified xsi:type="dcterms:W3CDTF">2012-12-04T02:14:42Z</dcterms:modified>
</cp:coreProperties>
</file>